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4" r:id="rId10"/>
    <p:sldId id="258" r:id="rId11"/>
    <p:sldId id="257" r:id="rId12"/>
    <p:sldId id="259" r:id="rId13"/>
    <p:sldId id="275" r:id="rId14"/>
    <p:sldId id="260" r:id="rId15"/>
    <p:sldId id="261" r:id="rId16"/>
    <p:sldId id="262" r:id="rId17"/>
    <p:sldId id="263" r:id="rId18"/>
    <p:sldId id="267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latin typeface="CentSchbkCyrill BT" pitchFamily="18" charset="-52"/>
              </a:rPr>
              <a:t>ЯВЛЕНИЕ МАЙТРЕЙИ</a:t>
            </a:r>
            <a:br>
              <a:rPr lang="ru-RU" sz="4900" b="1" dirty="0" smtClean="0">
                <a:latin typeface="CentSchbkCyrill BT" pitchFamily="18" charset="-52"/>
              </a:rPr>
            </a:br>
            <a:r>
              <a:rPr lang="ru-RU" dirty="0" smtClean="0"/>
              <a:t>17.10.2000г.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CentSchbkCyrill BT" pitchFamily="18" charset="-52"/>
                <a:ea typeface="+mj-ea"/>
                <a:cs typeface="+mj-cs"/>
              </a:rPr>
              <a:t>ПРАЗДНИКИ ИДИВО</a:t>
            </a:r>
          </a:p>
          <a:p>
            <a:endParaRPr lang="ru-RU" b="1" dirty="0" smtClean="0">
              <a:latin typeface="CentSchbkCyrill BT" pitchFamily="18" charset="-52"/>
              <a:ea typeface="+mj-ea"/>
              <a:cs typeface="+mj-cs"/>
            </a:endParaRPr>
          </a:p>
          <a:p>
            <a:r>
              <a:rPr lang="ru-RU" b="1" dirty="0" smtClean="0">
                <a:latin typeface="CentSchbkCyrill BT" pitchFamily="18" charset="-52"/>
                <a:ea typeface="+mj-ea"/>
                <a:cs typeface="+mj-cs"/>
              </a:rPr>
              <a:t>ПОДРАЗДЕЛЕНИЕ ЦИВИЛИЗАЦИИ ИДИВО</a:t>
            </a:r>
            <a:endParaRPr lang="ru-RU" b="1" dirty="0">
              <a:latin typeface="CentSchbkCyrill BT" pitchFamily="18" charset="-52"/>
              <a:ea typeface="+mj-ea"/>
              <a:cs typeface="+mj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3332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7525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7. Я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вление Матери -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умение управлять материей в рамках полученных полномочий. 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6. П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уть Сына -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пробуждение явления Отца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собою. 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5. П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уть Дочери. Дочь -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Честь Ока. Какую честь Отца вы несёте собою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? Явление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Око, явление Дочери - это Синтез новой материальности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вами,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синтез проявлений, синтез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присутствий,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синтез новых возможностей вашим телом изнутри вовне - это путь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Дочери.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4. Встать на путь  </a:t>
            </a:r>
            <a:r>
              <a:rPr lang="ru-RU" sz="72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Аватара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, получив маленькую рекомендацию Отца: иди и веди. Всё остальное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это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поиск ваших совершенств, это поиск вашего достоинства, это работа над всем собою и вокруг вас, это ваше прямое служении всем, везде и во всём. Нет ничего, что было бы внутри или вокруг нас, что нельзя отдать на служение. Научитесь этому - быстрее взойдёте. Вот это путь </a:t>
            </a:r>
            <a:r>
              <a:rPr lang="ru-RU" sz="72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Аватара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3. С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тать </a:t>
            </a:r>
            <a:r>
              <a:rPr lang="ru-RU" sz="72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Майтрейей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здесь вы должны найти новый элемент пути. </a:t>
            </a:r>
            <a:r>
              <a:rPr lang="ru-RU" sz="72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Майтрейя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 привлекает новый Огонь на Планету или новый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Синтез.</a:t>
            </a: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2. С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тать Христом. 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Христос - это выражение какой-то более высокой Ипостаси, чем вы, несение её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собою.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1. Стать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Буддой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 реально с проживанием просветления или пробуждения и эманациями его от </a:t>
            </a:r>
            <a:r>
              <a:rPr lang="ru-RU" sz="7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вас.</a:t>
            </a:r>
          </a:p>
          <a:p>
            <a:pPr marL="0" indent="0">
              <a:buNone/>
            </a:pPr>
            <a:endParaRPr lang="ru-RU" dirty="0" smtClean="0">
              <a:latin typeface="Times New Roman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/>
              </a:rPr>
              <a:t>27 </a:t>
            </a:r>
            <a:r>
              <a:rPr lang="ru-RU" sz="5600" dirty="0">
                <a:latin typeface="Times New Roman"/>
              </a:rPr>
              <a:t>ИВ </a:t>
            </a:r>
            <a:r>
              <a:rPr lang="ru-RU" sz="5600" dirty="0" smtClean="0">
                <a:latin typeface="Times New Roman"/>
              </a:rPr>
              <a:t>СИ, ДИВО </a:t>
            </a:r>
            <a:r>
              <a:rPr lang="ru-RU" sz="5600" dirty="0">
                <a:latin typeface="Times New Roman"/>
              </a:rPr>
              <a:t>88Про, Иркутск, </a:t>
            </a:r>
            <a:r>
              <a:rPr lang="ru-RU" sz="5600" dirty="0" err="1" smtClean="0">
                <a:solidFill>
                  <a:srgbClr val="073E87"/>
                </a:solidFill>
                <a:latin typeface="Times New Roman"/>
                <a:ea typeface="Times New Roman"/>
              </a:rPr>
              <a:t>В.Сердюк</a:t>
            </a:r>
            <a:r>
              <a:rPr lang="ru-RU" sz="5600" dirty="0" smtClean="0">
                <a:solidFill>
                  <a:srgbClr val="073E87"/>
                </a:solidFill>
                <a:latin typeface="Times New Roman"/>
                <a:ea typeface="Times New Roman"/>
              </a:rPr>
              <a:t>, </a:t>
            </a:r>
            <a:r>
              <a:rPr lang="ru-RU" sz="5600" dirty="0" smtClean="0">
                <a:latin typeface="Times New Roman"/>
              </a:rPr>
              <a:t>июнь </a:t>
            </a:r>
            <a:r>
              <a:rPr lang="ru-RU" sz="5600" dirty="0">
                <a:latin typeface="Times New Roman"/>
              </a:rPr>
              <a:t>2013г</a:t>
            </a:r>
            <a:r>
              <a:rPr lang="ru-RU" sz="5600" dirty="0" smtClean="0">
                <a:latin typeface="Times New Roman"/>
              </a:rPr>
              <a:t>.</a:t>
            </a:r>
            <a:endParaRPr lang="ru-RU" sz="5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latin typeface="CentSchbkCyrill BT" pitchFamily="18" charset="-52"/>
                <a:ea typeface="Times New Roman"/>
              </a:rPr>
              <a:t>Восемь Совершенств Человека</a:t>
            </a:r>
            <a:endParaRPr lang="ru-RU" b="1" dirty="0">
              <a:latin typeface="CentSchbkCyrill BT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69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876397" cy="489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Century Gothic" pitchFamily="34" charset="0"/>
                <a:ea typeface="Times New Roman"/>
              </a:rPr>
              <a:t>Закон третий,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Майтрейный</a:t>
            </a:r>
            <a:r>
              <a:rPr lang="ru-RU" b="1" dirty="0">
                <a:latin typeface="Century Gothic" pitchFamily="34" charset="0"/>
                <a:ea typeface="Times New Roman"/>
              </a:rPr>
              <a:t>! </a:t>
            </a:r>
            <a:endParaRPr lang="ru-RU" b="1" dirty="0" smtClean="0">
              <a:latin typeface="Century Gothic" pitchFamily="34" charset="0"/>
              <a:ea typeface="Times New Roman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Century Gothic" pitchFamily="34" charset="0"/>
                <a:ea typeface="Times New Roman"/>
              </a:rPr>
              <a:t>Отец </a:t>
            </a:r>
            <a:r>
              <a:rPr lang="ru-RU" b="1" dirty="0" err="1" smtClean="0">
                <a:latin typeface="Century Gothic" pitchFamily="34" charset="0"/>
                <a:ea typeface="Times New Roman"/>
              </a:rPr>
              <a:t>сотворяет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 </a:t>
            </a:r>
            <a:r>
              <a:rPr lang="ru-RU" b="1" dirty="0">
                <a:latin typeface="Century Gothic" pitchFamily="34" charset="0"/>
                <a:ea typeface="Times New Roman"/>
              </a:rPr>
              <a:t>каждого из нас, хотя и замечаем мы это в веках, то есть, во многих воплощениях, и из этого вытекает сам Синтез Изначально Вышестоящего Отца. Вот вам Синтез </a:t>
            </a:r>
            <a:r>
              <a:rPr lang="ru-RU" b="1" dirty="0" err="1" smtClean="0">
                <a:latin typeface="Century Gothic" pitchFamily="34" charset="0"/>
                <a:ea typeface="Times New Roman"/>
              </a:rPr>
              <a:t>Майтрейи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 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или, </a:t>
            </a:r>
            <a:r>
              <a:rPr lang="ru-RU" b="1" dirty="0">
                <a:latin typeface="Century Gothic" pitchFamily="34" charset="0"/>
                <a:ea typeface="Times New Roman"/>
              </a:rPr>
              <a:t>как 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правильно 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говорить,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Майтрейный</a:t>
            </a:r>
            <a:r>
              <a:rPr lang="ru-RU" b="1" dirty="0">
                <a:latin typeface="Century Gothic" pitchFamily="34" charset="0"/>
                <a:ea typeface="Times New Roman"/>
              </a:rPr>
              <a:t> Синтез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latin typeface="Century Gothic" pitchFamily="34" charset="0"/>
                <a:ea typeface="Times New Roman"/>
              </a:rPr>
              <a:t>Если у вас появляется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Бытиё</a:t>
            </a:r>
            <a:r>
              <a:rPr lang="ru-RU" b="1" dirty="0">
                <a:latin typeface="Century Gothic" pitchFamily="34" charset="0"/>
                <a:ea typeface="Times New Roman"/>
              </a:rPr>
              <a:t>, и вы являете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Бытиё</a:t>
            </a:r>
            <a:r>
              <a:rPr lang="ru-RU" b="1" dirty="0">
                <a:latin typeface="Century Gothic" pitchFamily="34" charset="0"/>
                <a:ea typeface="Times New Roman"/>
              </a:rPr>
              <a:t>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Майтрейи</a:t>
            </a:r>
            <a:r>
              <a:rPr lang="ru-RU" b="1" dirty="0">
                <a:latin typeface="Century Gothic" pitchFamily="34" charset="0"/>
                <a:ea typeface="Times New Roman"/>
              </a:rPr>
              <a:t>, в этом Бытии есть жёсткая установка: Отец вас </a:t>
            </a:r>
            <a:r>
              <a:rPr lang="ru-RU" b="1" dirty="0" err="1">
                <a:latin typeface="Century Gothic" pitchFamily="34" charset="0"/>
                <a:ea typeface="Times New Roman"/>
              </a:rPr>
              <a:t>сотворяет</a:t>
            </a:r>
            <a:r>
              <a:rPr lang="ru-RU" b="1" dirty="0">
                <a:latin typeface="Century Gothic" pitchFamily="34" charset="0"/>
                <a:ea typeface="Times New Roman"/>
              </a:rPr>
              <a:t> - тогда вы в Бытии, с точки зрения </a:t>
            </a:r>
            <a:r>
              <a:rPr lang="ru-RU" b="1" dirty="0" err="1">
                <a:latin typeface="Century Gothic" pitchFamily="34" charset="0"/>
                <a:ea typeface="Times New Roman"/>
              </a:rPr>
              <a:t>Майтрейи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b="1" dirty="0" err="1" smtClean="0">
                <a:latin typeface="Century Gothic" pitchFamily="34" charset="0"/>
                <a:ea typeface="Times New Roman"/>
              </a:rPr>
              <a:t>Бытиё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, </a:t>
            </a:r>
            <a:r>
              <a:rPr lang="ru-RU" b="1" dirty="0">
                <a:latin typeface="Century Gothic" pitchFamily="34" charset="0"/>
                <a:ea typeface="Times New Roman"/>
              </a:rPr>
              <a:t>которое </a:t>
            </a:r>
            <a:r>
              <a:rPr lang="ru-RU" b="1" dirty="0" err="1" smtClean="0">
                <a:latin typeface="Century Gothic" pitchFamily="34" charset="0"/>
                <a:ea typeface="Times New Roman"/>
              </a:rPr>
              <a:t>соорганизуется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 </a:t>
            </a:r>
            <a:r>
              <a:rPr lang="ru-RU" b="1" dirty="0">
                <a:latin typeface="Century Gothic" pitchFamily="34" charset="0"/>
                <a:ea typeface="Times New Roman"/>
              </a:rPr>
              <a:t>с внутренней дисциплиной каждого из нас. Если взять эффект Воинства. Или с внутренней Волей каждого из нас, если взять Волю Отца как наше развитие</a:t>
            </a:r>
            <a:r>
              <a:rPr lang="ru-RU" b="1" dirty="0" smtClean="0">
                <a:latin typeface="Century Gothic" pitchFamily="34" charset="0"/>
                <a:ea typeface="Times New Roman"/>
              </a:rPr>
              <a:t>.</a:t>
            </a:r>
          </a:p>
          <a:p>
            <a:pPr marL="0" lvl="0" indent="0">
              <a:buClr>
                <a:srgbClr val="31B6FD"/>
              </a:buClr>
              <a:buNone/>
            </a:pPr>
            <a:r>
              <a:rPr lang="ru-RU" sz="1500" dirty="0">
                <a:solidFill>
                  <a:srgbClr val="073E87"/>
                </a:solidFill>
                <a:latin typeface="Times New Roman"/>
              </a:rPr>
              <a:t>27 ИВ СИ, ДИВО 88Про, Иркутск, </a:t>
            </a:r>
            <a:r>
              <a:rPr lang="ru-RU" sz="1500" dirty="0" err="1">
                <a:solidFill>
                  <a:srgbClr val="073E87"/>
                </a:solidFill>
                <a:latin typeface="Times New Roman"/>
                <a:ea typeface="Times New Roman"/>
              </a:rPr>
              <a:t>В.Сердюк</a:t>
            </a:r>
            <a:r>
              <a:rPr lang="ru-RU" sz="1500" dirty="0">
                <a:solidFill>
                  <a:srgbClr val="073E87"/>
                </a:solidFill>
                <a:latin typeface="Times New Roman"/>
                <a:ea typeface="Times New Roman"/>
              </a:rPr>
              <a:t>, </a:t>
            </a:r>
            <a:r>
              <a:rPr lang="ru-RU" sz="1500" dirty="0">
                <a:solidFill>
                  <a:srgbClr val="073E87"/>
                </a:solidFill>
                <a:latin typeface="Times New Roman"/>
              </a:rPr>
              <a:t>июнь 2013г.</a:t>
            </a:r>
            <a:endParaRPr lang="ru-RU" sz="1500" dirty="0">
              <a:solidFill>
                <a:srgbClr val="073E87"/>
              </a:solidFill>
            </a:endParaRPr>
          </a:p>
          <a:p>
            <a:pPr marL="0" indent="0" algn="just">
              <a:buNone/>
            </a:pPr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ЗАКОН МАЙТРЕЙИ</a:t>
            </a:r>
            <a:endParaRPr lang="ru-RU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5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500174"/>
            <a:ext cx="7929617" cy="478634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В прошлой эпохе был Владыка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, который работал с 8-ым Планом Планеты и разрабатывал </a:t>
            </a:r>
            <a:r>
              <a:rPr lang="ru-RU" b="1" dirty="0" err="1" smtClean="0">
                <a:latin typeface="Century Gothic" pitchFamily="34" charset="0"/>
              </a:rPr>
              <a:t>Головерсум</a:t>
            </a:r>
            <a:r>
              <a:rPr lang="ru-RU" b="1" dirty="0" smtClean="0">
                <a:latin typeface="Century Gothic" pitchFamily="34" charset="0"/>
              </a:rPr>
              <a:t> или головной мозг. </a:t>
            </a:r>
            <a:endParaRPr lang="en-US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Если бы не работа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, то индивидуализации мышления, индивидуализации Сознания, активной личности самой по себе, вне зависимости от окружающей среды у нас бы не было и не было бы </a:t>
            </a:r>
            <a:r>
              <a:rPr lang="ru-RU" b="1" dirty="0" err="1" smtClean="0">
                <a:latin typeface="Century Gothic" pitchFamily="34" charset="0"/>
              </a:rPr>
              <a:t>Головерсума</a:t>
            </a:r>
            <a:r>
              <a:rPr lang="ru-RU" b="1" dirty="0" smtClean="0">
                <a:latin typeface="Century Gothic" pitchFamily="34" charset="0"/>
              </a:rPr>
              <a:t>.</a:t>
            </a:r>
            <a:endParaRPr lang="en-US" b="1" dirty="0" smtClean="0">
              <a:latin typeface="Century Gothic" pitchFamily="34" charset="0"/>
            </a:endParaRP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1800" dirty="0" smtClean="0"/>
              <a:t>Подразделение Теурга ИДИВО 179 Изначальности, Челны, 10-11.10.2015</a:t>
            </a:r>
          </a:p>
          <a:p>
            <a:pPr algn="just">
              <a:buNone/>
            </a:pPr>
            <a:endParaRPr lang="en-US" dirty="0" smtClean="0">
              <a:latin typeface="Century Gothic" pitchFamily="34" charset="0"/>
            </a:endParaRPr>
          </a:p>
          <a:p>
            <a:pPr algn="just"/>
            <a:endParaRPr lang="ru-RU" dirty="0" smtClean="0">
              <a:latin typeface="Century Gothic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Два ракурса </a:t>
            </a:r>
            <a:r>
              <a:rPr lang="ru-RU" b="1" dirty="0" err="1" smtClean="0"/>
              <a:t>Майтрейи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643050"/>
            <a:ext cx="8358245" cy="47149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Есть </a:t>
            </a:r>
            <a:r>
              <a:rPr lang="ru-RU" b="1" dirty="0" smtClean="0">
                <a:latin typeface="Century Gothic" pitchFamily="34" charset="0"/>
              </a:rPr>
              <a:t>такое понятие восьмеричное кольцо, где одиннадцать – это вершина восьмерки, а физика, единица – это четверка. И восьмеричное кольцо, когда одиннадцатая часть зафиксирована на Чашу Грааля, как четвертую часть.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Физическое </a:t>
            </a:r>
            <a:r>
              <a:rPr lang="ru-RU" b="1" dirty="0" smtClean="0">
                <a:latin typeface="Century Gothic" pitchFamily="34" charset="0"/>
              </a:rPr>
              <a:t>выражение 11-й части в виде </a:t>
            </a:r>
            <a:r>
              <a:rPr lang="ru-RU" b="1" dirty="0" err="1" smtClean="0">
                <a:latin typeface="Century Gothic" pitchFamily="34" charset="0"/>
              </a:rPr>
              <a:t>Головерсума</a:t>
            </a:r>
            <a:r>
              <a:rPr lang="ru-RU" b="1" dirty="0" smtClean="0">
                <a:latin typeface="Century Gothic" pitchFamily="34" charset="0"/>
              </a:rPr>
              <a:t> фиксируется в четвертой части в виде Огня Грааля в Чаше Грааля. В том </a:t>
            </a:r>
            <a:r>
              <a:rPr lang="ru-RU" b="1" dirty="0" err="1" smtClean="0">
                <a:latin typeface="Century Gothic" pitchFamily="34" charset="0"/>
              </a:rPr>
              <a:t>Манасе</a:t>
            </a:r>
            <a:r>
              <a:rPr lang="ru-RU" b="1" dirty="0" smtClean="0">
                <a:latin typeface="Century Gothic" pitchFamily="34" charset="0"/>
              </a:rPr>
              <a:t>, в той ментальности Огня Грааля, который вы накопили за свою жизнь.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И ваш мозг воспринимает от четвертой системы четвертого присутствия Чаши Грааля до одиннадцатой в виде </a:t>
            </a:r>
            <a:r>
              <a:rPr lang="ru-RU" b="1" dirty="0" err="1" smtClean="0">
                <a:latin typeface="Century Gothic" pitchFamily="34" charset="0"/>
              </a:rPr>
              <a:t>Головерсума</a:t>
            </a:r>
            <a:r>
              <a:rPr lang="ru-RU" b="1" dirty="0" smtClean="0">
                <a:latin typeface="Century Gothic" pitchFamily="34" charset="0"/>
              </a:rPr>
              <a:t>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по 5-й расе занимался </a:t>
            </a:r>
            <a:r>
              <a:rPr lang="ru-RU" b="1" dirty="0" err="1" smtClean="0">
                <a:latin typeface="Century Gothic" pitchFamily="34" charset="0"/>
              </a:rPr>
              <a:t>Головерсумом</a:t>
            </a:r>
            <a:r>
              <a:rPr lang="ru-RU" b="1" dirty="0" smtClean="0">
                <a:latin typeface="Century Gothic" pitchFamily="34" charset="0"/>
              </a:rPr>
              <a:t>, поэтому голограмма Универсума или </a:t>
            </a:r>
            <a:r>
              <a:rPr lang="ru-RU" b="1" dirty="0" err="1" smtClean="0">
                <a:latin typeface="Century Gothic" pitchFamily="34" charset="0"/>
              </a:rPr>
              <a:t>Головерсум</a:t>
            </a:r>
            <a:r>
              <a:rPr lang="ru-RU" b="1" dirty="0" smtClean="0">
                <a:latin typeface="Century Gothic" pitchFamily="34" charset="0"/>
              </a:rPr>
              <a:t> является одной из базовых частей, которая будет развиваться в Новую Эпоху, </a:t>
            </a:r>
            <a:r>
              <a:rPr lang="ru-RU" b="1" dirty="0" smtClean="0">
                <a:latin typeface="Century Gothic" pitchFamily="34" charset="0"/>
              </a:rPr>
              <a:t>в </a:t>
            </a:r>
            <a:r>
              <a:rPr lang="ru-RU" b="1" dirty="0" smtClean="0">
                <a:latin typeface="Century Gothic" pitchFamily="34" charset="0"/>
              </a:rPr>
              <a:t>эпоху 6-й расы и реализовывать то, что мы называем путём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11 </a:t>
            </a:r>
            <a:r>
              <a:rPr lang="ru-RU" i="1" dirty="0" smtClean="0"/>
              <a:t>Синтез 2014, Воинство ИДИВО, Новосибирск</a:t>
            </a:r>
            <a:endParaRPr lang="ru-RU" dirty="0" smtClean="0"/>
          </a:p>
          <a:p>
            <a:pPr algn="just">
              <a:buNone/>
            </a:pP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entury Gothic" pitchFamily="34" charset="0"/>
              </a:rPr>
              <a:t>Голограмму </a:t>
            </a:r>
            <a:r>
              <a:rPr lang="ru-RU" sz="2800" b="1" dirty="0" smtClean="0">
                <a:latin typeface="Century Gothic" pitchFamily="34" charset="0"/>
              </a:rPr>
              <a:t>головного мозга в каждом из нас взращивал Владыка </a:t>
            </a:r>
            <a:r>
              <a:rPr lang="ru-RU" sz="2800" b="1" dirty="0" err="1" smtClean="0">
                <a:latin typeface="Century Gothic" pitchFamily="34" charset="0"/>
              </a:rPr>
              <a:t>Майтрейя</a:t>
            </a:r>
            <a:r>
              <a:rPr lang="ru-RU" sz="2800" b="1" dirty="0" smtClean="0">
                <a:latin typeface="Century Gothic" pitchFamily="34" charset="0"/>
              </a:rPr>
              <a:t> предыдущей эпохи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785926"/>
            <a:ext cx="8572559" cy="457203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Для вас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– это перспектива Теурга.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– это обязательно чёткая личная активация Человека, это обязательно личный </a:t>
            </a:r>
            <a:r>
              <a:rPr lang="ru-RU" b="1" dirty="0" err="1" smtClean="0">
                <a:latin typeface="Century Gothic" pitchFamily="34" charset="0"/>
              </a:rPr>
              <a:t>Головерсум</a:t>
            </a:r>
            <a:r>
              <a:rPr lang="ru-RU" b="1" dirty="0" smtClean="0">
                <a:latin typeface="Century Gothic" pitchFamily="34" charset="0"/>
              </a:rPr>
              <a:t>, который видит в балансе субъективного и объективного. И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нас всю предыдущую эпоху учил видеть объективный мир.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Закон отражения – один из главных принципов головного мозга. То есть, когда ты видишь, ты чаще всего отражаешь своё на окружающее. Потом окружающее отражаешь на самом себе.</a:t>
            </a:r>
          </a:p>
          <a:p>
            <a:pPr algn="just">
              <a:buNone/>
            </a:pPr>
            <a:r>
              <a:rPr lang="ru-RU" sz="1800" dirty="0" smtClean="0"/>
              <a:t>Подразделение Теурга ИДИВО 179 Изначальности, Челны, 10-11.10.2015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МАЙТРЕЙЯ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643050"/>
            <a:ext cx="8643997" cy="478634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900" b="1" dirty="0" err="1" smtClean="0">
                <a:latin typeface="Century Gothic" pitchFamily="34" charset="0"/>
              </a:rPr>
              <a:t>Май-трей-я</a:t>
            </a:r>
            <a:r>
              <a:rPr lang="ru-RU" sz="2900" b="1" dirty="0" smtClean="0">
                <a:latin typeface="Century Gothic" pitchFamily="34" charset="0"/>
              </a:rPr>
              <a:t> – иллюзия трёх «Я». И «Я» нужно развить себя преодолением трёх «Я». </a:t>
            </a:r>
          </a:p>
          <a:p>
            <a:pPr algn="just"/>
            <a:r>
              <a:rPr lang="ru-RU" sz="2900" b="1" dirty="0" smtClean="0">
                <a:latin typeface="Century Gothic" pitchFamily="34" charset="0"/>
              </a:rPr>
              <a:t>Преодоление 1-ой иллюзии – это «Новое идёт только новыми путями». Христос пришёл новым путём – </a:t>
            </a:r>
            <a:r>
              <a:rPr lang="ru-RU" sz="2900" b="1" dirty="0" err="1" smtClean="0">
                <a:latin typeface="Century Gothic" pitchFamily="34" charset="0"/>
              </a:rPr>
              <a:t>Майтрейей</a:t>
            </a:r>
            <a:r>
              <a:rPr lang="ru-RU" sz="2900" b="1" dirty="0" smtClean="0">
                <a:latin typeface="Century Gothic" pitchFamily="34" charset="0"/>
              </a:rPr>
              <a:t>.</a:t>
            </a:r>
          </a:p>
          <a:p>
            <a:pPr algn="just"/>
            <a:r>
              <a:rPr lang="ru-RU" sz="2900" b="1" dirty="0" smtClean="0">
                <a:latin typeface="Century Gothic" pitchFamily="34" charset="0"/>
              </a:rPr>
              <a:t>«Я </a:t>
            </a:r>
            <a:r>
              <a:rPr lang="ru-RU" sz="2900" b="1" dirty="0" err="1" smtClean="0">
                <a:latin typeface="Century Gothic" pitchFamily="34" charset="0"/>
              </a:rPr>
              <a:t>есмь</a:t>
            </a:r>
            <a:r>
              <a:rPr lang="ru-RU" sz="2900" b="1" dirty="0" smtClean="0">
                <a:latin typeface="Century Gothic" pitchFamily="34" charset="0"/>
              </a:rPr>
              <a:t>», «Высшее Я» занималось иллюзиями Духа. А в Духе у нас были различные накопления, в том числе и </a:t>
            </a:r>
            <a:r>
              <a:rPr lang="ru-RU" sz="2900" b="1" dirty="0" err="1" smtClean="0">
                <a:latin typeface="Century Gothic" pitchFamily="34" charset="0"/>
              </a:rPr>
              <a:t>дхармические</a:t>
            </a:r>
            <a:r>
              <a:rPr lang="ru-RU" sz="2900" b="1" dirty="0" smtClean="0">
                <a:latin typeface="Century Gothic" pitchFamily="34" charset="0"/>
              </a:rPr>
              <a:t>. И чтобы преодолеть «плохие» записи в Духе, чтобы развиваться дальше, нам надо сделать что-то «хорошее». И делать, пока записи не </a:t>
            </a:r>
            <a:r>
              <a:rPr lang="ru-RU" sz="2900" b="1" dirty="0" err="1" smtClean="0">
                <a:latin typeface="Century Gothic" pitchFamily="34" charset="0"/>
              </a:rPr>
              <a:t>перезапишутся</a:t>
            </a:r>
            <a:r>
              <a:rPr lang="ru-RU" sz="2900" b="1" dirty="0" smtClean="0">
                <a:latin typeface="Century Gothic" pitchFamily="34" charset="0"/>
              </a:rPr>
              <a:t> и Дух нам не поверит. В итоге нужно найти такую деятельность, которая старые записи преодолеет, новые запишет. И пока новые записи не запишутся, и вы их не исполните, старые записи не сжигаются. </a:t>
            </a:r>
          </a:p>
          <a:p>
            <a:pPr algn="just"/>
            <a:r>
              <a:rPr lang="ru-RU" sz="2900" b="1" dirty="0" smtClean="0">
                <a:latin typeface="Century Gothic" pitchFamily="34" charset="0"/>
              </a:rPr>
              <a:t> А </a:t>
            </a:r>
            <a:r>
              <a:rPr lang="ru-RU" sz="2900" b="1" dirty="0" err="1" smtClean="0">
                <a:latin typeface="Century Gothic" pitchFamily="34" charset="0"/>
              </a:rPr>
              <a:t>Майтрейя</a:t>
            </a:r>
            <a:r>
              <a:rPr lang="ru-RU" sz="2900" b="1" dirty="0" smtClean="0">
                <a:latin typeface="Century Gothic" pitchFamily="34" charset="0"/>
              </a:rPr>
              <a:t> – это Будда грядущего – это тот, кто стоит Совершенным телом в Лотосе и может управлять Духом. А у нас в Метагалактике Дух в Теле и этим оно становится Совершенным. </a:t>
            </a:r>
            <a:r>
              <a:rPr lang="ru-RU" sz="2900" b="1" dirty="0" err="1" smtClean="0">
                <a:latin typeface="Century Gothic" pitchFamily="34" charset="0"/>
              </a:rPr>
              <a:t>Со-вершенство</a:t>
            </a:r>
            <a:r>
              <a:rPr lang="ru-RU" sz="2900" b="1" dirty="0" smtClean="0">
                <a:latin typeface="Century Gothic" pitchFamily="34" charset="0"/>
              </a:rPr>
              <a:t> – это соединение вершин Частей между собою. И каждая Часть имеет собственный Дух в одном метагалактическом Духе каждого из нас. И соединение разного вида Духа Частей складывает Совершенство Духа Метагалактического Человека. Это Путь </a:t>
            </a:r>
            <a:r>
              <a:rPr lang="ru-RU" sz="2900" b="1" dirty="0" err="1" smtClean="0">
                <a:latin typeface="Century Gothic" pitchFamily="34" charset="0"/>
              </a:rPr>
              <a:t>Майтрейи</a:t>
            </a:r>
            <a:r>
              <a:rPr lang="ru-RU" sz="2900" b="1" dirty="0" smtClean="0">
                <a:latin typeface="Century Gothic" pitchFamily="34" charset="0"/>
              </a:rPr>
              <a:t>. И поэтому нам необходимо развивать дееспособность Частей. И Синтез начинался с развития Частей, разработки Духа и реализации его.</a:t>
            </a:r>
          </a:p>
          <a:p>
            <a:pPr algn="just">
              <a:buNone/>
            </a:pPr>
            <a:r>
              <a:rPr lang="ru-RU" sz="2300" dirty="0" smtClean="0"/>
              <a:t>Подразделение Теурга ИДИВО 179 Изначальности, Челны, 10-11.10.2015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entury Gothic" pitchFamily="34" charset="0"/>
              </a:rPr>
              <a:t>МАЙТРЕЙЯ</a:t>
            </a:r>
            <a:br>
              <a:rPr lang="ru-RU" b="1" dirty="0" smtClean="0">
                <a:latin typeface="Century Gothic" pitchFamily="34" charset="0"/>
              </a:rPr>
            </a:br>
            <a:r>
              <a:rPr lang="ru-RU" sz="2700" b="1" dirty="0" smtClean="0">
                <a:latin typeface="Century Gothic" pitchFamily="34" charset="0"/>
              </a:rPr>
              <a:t>Победить иллюзию трёх «я» в самом себе, чтобы стоять пред Отцом</a:t>
            </a:r>
            <a:endParaRPr lang="ru-RU" sz="27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2"/>
            <a:ext cx="8429683" cy="48577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 smtClean="0">
                <a:latin typeface="Century Gothic" pitchFamily="34" charset="0"/>
              </a:rPr>
              <a:t>2-ое «Я» – «Низшее Я», которое находилось в Тонком мире на 3-м плане, на </a:t>
            </a:r>
            <a:r>
              <a:rPr lang="ru-RU" sz="2600" b="1" dirty="0" err="1" smtClean="0">
                <a:latin typeface="Century Gothic" pitchFamily="34" charset="0"/>
              </a:rPr>
              <a:t>ментале</a:t>
            </a:r>
            <a:r>
              <a:rPr lang="ru-RU" sz="2600" b="1" dirty="0" smtClean="0">
                <a:latin typeface="Century Gothic" pitchFamily="34" charset="0"/>
              </a:rPr>
              <a:t>. Это Эго или каузальное тело. </a:t>
            </a:r>
          </a:p>
          <a:p>
            <a:pPr algn="just"/>
            <a:r>
              <a:rPr lang="ru-RU" sz="2600" b="1" dirty="0" smtClean="0">
                <a:latin typeface="Century Gothic" pitchFamily="34" charset="0"/>
              </a:rPr>
              <a:t>«Низшее Я» – это Я личности, это Тонкое Я. «Я Духа» – это индивидуальность. А «Низшее Я» – это «Я Света». И все, кто занимается Светом, развивают своё «Низшее Я». «Низшее Я» – это концентратор Света с лучшими записями Мудрости. «Высшее Я» – концентратор Духа с лучшими записями Воли.</a:t>
            </a:r>
          </a:p>
          <a:p>
            <a:pPr algn="just"/>
            <a:r>
              <a:rPr lang="ru-RU" sz="2600" b="1" dirty="0" smtClean="0">
                <a:latin typeface="Century Gothic" pitchFamily="34" charset="0"/>
              </a:rPr>
              <a:t>3-е «Я Энергии» – индивид – «Я физики», которое не признаёт ни мерности, ни Высшие силы. «Я физики» находится в головном мозге и выходит только вместе с Монадой, то есть смертью физического тела.</a:t>
            </a:r>
          </a:p>
          <a:p>
            <a:pPr algn="just"/>
            <a:r>
              <a:rPr lang="ru-RU" sz="2600" b="1" dirty="0" err="1" smtClean="0">
                <a:latin typeface="Century Gothic" pitchFamily="34" charset="0"/>
              </a:rPr>
              <a:t>Майтрейя</a:t>
            </a:r>
            <a:r>
              <a:rPr lang="ru-RU" sz="2600" b="1" dirty="0" smtClean="0">
                <a:latin typeface="Century Gothic" pitchFamily="34" charset="0"/>
              </a:rPr>
              <a:t> в первую очередь развивал физическое Я. И в Синтезе мы тоже развиваемся через физическое Я, потому что физика – самый творческий план или присутствие. </a:t>
            </a:r>
          </a:p>
          <a:p>
            <a:pPr algn="just"/>
            <a:r>
              <a:rPr lang="ru-RU" sz="2600" dirty="0" smtClean="0">
                <a:latin typeface="Century Gothic" pitchFamily="34" charset="0"/>
              </a:rPr>
              <a:t>«</a:t>
            </a:r>
            <a:r>
              <a:rPr lang="ru-RU" sz="2600" b="1" dirty="0" smtClean="0">
                <a:latin typeface="Century Gothic" pitchFamily="34" charset="0"/>
              </a:rPr>
              <a:t>Я физическое» отвечает за развитие головного мозга и есть весь ваш головной мозг с концентрацией энергии в </a:t>
            </a:r>
            <a:r>
              <a:rPr lang="ru-RU" sz="2600" b="1" dirty="0" err="1" smtClean="0">
                <a:latin typeface="Century Gothic" pitchFamily="34" charset="0"/>
              </a:rPr>
              <a:t>оджасе</a:t>
            </a:r>
            <a:r>
              <a:rPr lang="ru-RU" sz="2600" b="1" dirty="0" smtClean="0">
                <a:latin typeface="Century Gothic" pitchFamily="34" charset="0"/>
              </a:rPr>
              <a:t>, как капельки Огня Разума. А в ней фиксируется «Я </a:t>
            </a:r>
            <a:r>
              <a:rPr lang="ru-RU" sz="2600" b="1" dirty="0" err="1" smtClean="0">
                <a:latin typeface="Century Gothic" pitchFamily="34" charset="0"/>
              </a:rPr>
              <a:t>есмь</a:t>
            </a:r>
            <a:r>
              <a:rPr lang="ru-RU" sz="2600" b="1" dirty="0" smtClean="0">
                <a:latin typeface="Century Gothic" pitchFamily="34" charset="0"/>
              </a:rPr>
              <a:t>» или просто «Я физическое».</a:t>
            </a:r>
          </a:p>
          <a:p>
            <a:pPr algn="just">
              <a:buNone/>
            </a:pPr>
            <a:r>
              <a:rPr lang="ru-RU" sz="2600" dirty="0" smtClean="0">
                <a:latin typeface="Century Gothic" pitchFamily="34" charset="0"/>
              </a:rPr>
              <a:t>Подразделение Теурга ИДИВО 179 Изначальности, Челны, 10-11.10.2015</a:t>
            </a:r>
          </a:p>
          <a:p>
            <a:pPr algn="just"/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МАЙТРЕЙЯ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1" y="1643050"/>
            <a:ext cx="8572560" cy="44831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«Низшее Я» позволяет видеть на присутствиях.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«Я Духа» позволяет общаться с Отцом и Владыками.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«Я физическое» отвечает за Разум.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«Низшее Я» отвечает за Личность.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«Высшее Я» отвечает за Душу, Дух заполняет Душу.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У нас сейчас 256 Частей, 64 базовые. Монада живёт 64-мя </a:t>
            </a:r>
            <a:r>
              <a:rPr lang="ru-RU" b="1" dirty="0" err="1" smtClean="0">
                <a:latin typeface="Century Gothic" pitchFamily="34" charset="0"/>
              </a:rPr>
              <a:t>Пламенами</a:t>
            </a:r>
            <a:r>
              <a:rPr lang="ru-RU" b="1" dirty="0" smtClean="0">
                <a:latin typeface="Century Gothic" pitchFamily="34" charset="0"/>
              </a:rPr>
              <a:t>, а мы продолжаем говорить, что Метагалактика живёт принципом </a:t>
            </a:r>
            <a:r>
              <a:rPr lang="ru-RU" b="1" dirty="0" err="1" smtClean="0">
                <a:latin typeface="Century Gothic" pitchFamily="34" charset="0"/>
              </a:rPr>
              <a:t>четверицы</a:t>
            </a:r>
            <a:r>
              <a:rPr lang="ru-RU" b="1" dirty="0" smtClean="0">
                <a:latin typeface="Century Gothic" pitchFamily="34" charset="0"/>
              </a:rPr>
              <a:t>. Почему? Потому что мы из трёх «Я» взращиваем 4-ое. Это очень тяжёлый процесс. Упрощённо можно назвать «Я Огонь», но выше индивидуальности «Я </a:t>
            </a:r>
            <a:r>
              <a:rPr lang="ru-RU" b="1" dirty="0" err="1" smtClean="0">
                <a:latin typeface="Century Gothic" pitchFamily="34" charset="0"/>
              </a:rPr>
              <a:t>синтезное</a:t>
            </a:r>
            <a:r>
              <a:rPr lang="ru-RU" b="1" dirty="0" smtClean="0">
                <a:latin typeface="Century Gothic" pitchFamily="34" charset="0"/>
              </a:rPr>
              <a:t>», которое раньше отсутствовало.</a:t>
            </a:r>
          </a:p>
          <a:p>
            <a:pPr>
              <a:buNone/>
            </a:pPr>
            <a:r>
              <a:rPr lang="ru-RU" sz="1700" dirty="0" smtClean="0"/>
              <a:t>Подразделение Теурга ИДИВО 179 Изначальности, Челны, 10-11.10.2015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МАЙТРЕЙЯ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3" cy="4625989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b="1" dirty="0" err="1" smtClean="0">
                <a:latin typeface="Century Gothic" pitchFamily="34" charset="0"/>
              </a:rPr>
              <a:t>Мыслеобраз</a:t>
            </a:r>
            <a:r>
              <a:rPr lang="ru-RU" b="1" dirty="0" smtClean="0">
                <a:latin typeface="Century Gothic" pitchFamily="34" charset="0"/>
              </a:rPr>
              <a:t> – это к «Я </a:t>
            </a:r>
            <a:r>
              <a:rPr lang="ru-RU" b="1" dirty="0" err="1" smtClean="0">
                <a:latin typeface="Century Gothic" pitchFamily="34" charset="0"/>
              </a:rPr>
              <a:t>синтезному</a:t>
            </a:r>
            <a:r>
              <a:rPr lang="ru-RU" b="1" dirty="0" smtClean="0">
                <a:latin typeface="Century Gothic" pitchFamily="34" charset="0"/>
              </a:rPr>
              <a:t>»; </a:t>
            </a:r>
            <a:endParaRPr lang="en-US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Цель – это к «Я Духа»; </a:t>
            </a:r>
            <a:r>
              <a:rPr lang="ru-RU" dirty="0" smtClean="0">
                <a:latin typeface="Century Gothic" pitchFamily="34" charset="0"/>
              </a:rPr>
              <a:t>включение «Высшего Я». </a:t>
            </a:r>
            <a:endParaRPr lang="en-US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Задача – это к «Я Света»; </a:t>
            </a:r>
            <a:endParaRPr lang="en-US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 Устремление – это к «Я физики». </a:t>
            </a:r>
            <a:endParaRPr lang="en-US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И вот этой 4-рицей служения вы фактически выходили на 4-рицу «Я</a:t>
            </a:r>
            <a:r>
              <a:rPr lang="ru-RU" b="1" dirty="0" smtClean="0">
                <a:latin typeface="Century Gothic" pitchFamily="34" charset="0"/>
              </a:rPr>
              <a:t>».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Подразделение </a:t>
            </a:r>
            <a:r>
              <a:rPr lang="ru-RU" sz="1600" dirty="0" smtClean="0"/>
              <a:t>Теурга ИДИВО 179 Изначальности, Челны, 10-11.10.2015</a:t>
            </a:r>
          </a:p>
          <a:p>
            <a:pPr algn="just">
              <a:buNone/>
            </a:pPr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4-рица </a:t>
            </a:r>
            <a:r>
              <a:rPr lang="ru-RU" b="1" dirty="0" smtClean="0">
                <a:latin typeface="Century Gothic" pitchFamily="34" charset="0"/>
              </a:rPr>
              <a:t>«Я</a:t>
            </a:r>
            <a:r>
              <a:rPr lang="ru-RU" b="1" dirty="0" smtClean="0">
                <a:latin typeface="Century Gothic" pitchFamily="34" charset="0"/>
              </a:rPr>
              <a:t>»</a:t>
            </a:r>
            <a:endParaRPr lang="ru-RU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643050"/>
            <a:ext cx="8358245" cy="4483113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– это преодоление трёх «Я»: Духа, Света и физики (энергии). И чтобы по-настоящему войти в </a:t>
            </a:r>
            <a:r>
              <a:rPr lang="ru-RU" b="1" dirty="0" err="1" smtClean="0">
                <a:latin typeface="Century Gothic" pitchFamily="34" charset="0"/>
              </a:rPr>
              <a:t>Майтрейность</a:t>
            </a:r>
            <a:r>
              <a:rPr lang="ru-RU" b="1" dirty="0" smtClean="0">
                <a:latin typeface="Century Gothic" pitchFamily="34" charset="0"/>
              </a:rPr>
              <a:t>, ты обязан отработать на любую тему 3 иллюзии: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 Одну иллюзию Духа – Воли – неправильные действия.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Одну иллюзию Света – Мудрость – неправильное осмысление, мысли, видение.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И одно Я физическое – Любовь, смыслы, неправильное единство Любовью.</a:t>
            </a:r>
          </a:p>
          <a:p>
            <a:pPr>
              <a:buNone/>
            </a:pPr>
            <a:r>
              <a:rPr lang="ru-RU" sz="1800" dirty="0" smtClean="0"/>
              <a:t>Подразделение Теурга ИДИВО 179 Изначальности, Челны, 10-11.10.2015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Преодоление </a:t>
            </a:r>
            <a:r>
              <a:rPr lang="ru-RU" b="1" dirty="0" smtClean="0">
                <a:latin typeface="Century Gothic" pitchFamily="34" charset="0"/>
              </a:rPr>
              <a:t>трёх «Я</a:t>
            </a:r>
            <a:r>
              <a:rPr lang="ru-RU" b="1" dirty="0" smtClean="0">
                <a:latin typeface="Century Gothic" pitchFamily="34" charset="0"/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501121" cy="5072098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900" b="1" dirty="0" smtClean="0">
                <a:latin typeface="Century Gothic" pitchFamily="34" charset="0"/>
              </a:rPr>
              <a:t>Это день, когда мы </a:t>
            </a:r>
            <a:r>
              <a:rPr lang="ru-RU" sz="2900" b="1" dirty="0" smtClean="0">
                <a:latin typeface="Century Gothic" pitchFamily="34" charset="0"/>
              </a:rPr>
              <a:t>впервые </a:t>
            </a:r>
            <a:r>
              <a:rPr lang="ru-RU" sz="2900" b="1" dirty="0" smtClean="0">
                <a:latin typeface="Century Gothic" pitchFamily="34" charset="0"/>
              </a:rPr>
              <a:t>преодолели эпоху Христа, когда Сын в виде Христа вел пятую расу, и получили не просто </a:t>
            </a:r>
            <a:r>
              <a:rPr lang="ru-RU" sz="2900" b="1" dirty="0" err="1" smtClean="0">
                <a:latin typeface="Century Gothic" pitchFamily="34" charset="0"/>
              </a:rPr>
              <a:t>Майтрейю</a:t>
            </a:r>
            <a:r>
              <a:rPr lang="ru-RU" sz="2900" b="1" dirty="0" smtClean="0">
                <a:latin typeface="Century Gothic" pitchFamily="34" charset="0"/>
              </a:rPr>
              <a:t>, а Абсолютного </a:t>
            </a:r>
            <a:r>
              <a:rPr lang="ru-RU" sz="2900" b="1" dirty="0" err="1" smtClean="0">
                <a:latin typeface="Century Gothic" pitchFamily="34" charset="0"/>
              </a:rPr>
              <a:t>Майтрейю</a:t>
            </a:r>
            <a:r>
              <a:rPr lang="ru-RU" sz="2900" b="1" dirty="0" smtClean="0">
                <a:latin typeface="Century Gothic" pitchFamily="34" charset="0"/>
              </a:rPr>
              <a:t>, то есть, </a:t>
            </a:r>
            <a:r>
              <a:rPr lang="ru-RU" sz="2900" b="1" dirty="0" err="1" smtClean="0">
                <a:latin typeface="Century Gothic" pitchFamily="34" charset="0"/>
              </a:rPr>
              <a:t>Майтрейя</a:t>
            </a:r>
            <a:r>
              <a:rPr lang="ru-RU" sz="2900" b="1" dirty="0" smtClean="0">
                <a:latin typeface="Century Gothic" pitchFamily="34" charset="0"/>
              </a:rPr>
              <a:t> пришел на Планету</a:t>
            </a:r>
            <a:r>
              <a:rPr lang="ru-RU" sz="2900" b="1" dirty="0" smtClean="0">
                <a:latin typeface="Century Gothic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900" b="1" dirty="0" smtClean="0">
                <a:latin typeface="Century Gothic" pitchFamily="34" charset="0"/>
              </a:rPr>
              <a:t> </a:t>
            </a:r>
            <a:r>
              <a:rPr lang="ru-RU" sz="2900" b="1" dirty="0" smtClean="0">
                <a:latin typeface="Century Gothic" pitchFamily="34" charset="0"/>
              </a:rPr>
              <a:t>По законам, </a:t>
            </a:r>
            <a:r>
              <a:rPr lang="ru-RU" sz="2900" b="1" dirty="0" err="1" smtClean="0">
                <a:latin typeface="Century Gothic" pitchFamily="34" charset="0"/>
              </a:rPr>
              <a:t>Майтрейя</a:t>
            </a:r>
            <a:r>
              <a:rPr lang="ru-RU" sz="2900" b="1" dirty="0" smtClean="0">
                <a:latin typeface="Century Gothic" pitchFamily="34" charset="0"/>
              </a:rPr>
              <a:t> – это второе воплощение Христа, или Имам </a:t>
            </a:r>
            <a:r>
              <a:rPr lang="ru-RU" sz="2900" b="1" dirty="0" err="1" smtClean="0">
                <a:latin typeface="Century Gothic" pitchFamily="34" charset="0"/>
              </a:rPr>
              <a:t>Махди</a:t>
            </a:r>
            <a:r>
              <a:rPr lang="ru-RU" sz="2900" b="1" dirty="0" smtClean="0">
                <a:latin typeface="Century Gothic" pitchFamily="34" charset="0"/>
              </a:rPr>
              <a:t>, если взять язык мусульманства. </a:t>
            </a:r>
            <a:endParaRPr lang="ru-RU" sz="2900" b="1" dirty="0" smtClean="0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900" b="1" dirty="0" smtClean="0">
                <a:latin typeface="Century Gothic" pitchFamily="34" charset="0"/>
              </a:rPr>
              <a:t>По </a:t>
            </a:r>
            <a:r>
              <a:rPr lang="ru-RU" sz="2900" b="1" dirty="0" smtClean="0">
                <a:latin typeface="Century Gothic" pitchFamily="34" charset="0"/>
              </a:rPr>
              <a:t>пророчествам мусульманским – это Имам </a:t>
            </a:r>
            <a:r>
              <a:rPr lang="ru-RU" sz="2900" b="1" dirty="0" err="1" smtClean="0">
                <a:latin typeface="Century Gothic" pitchFamily="34" charset="0"/>
              </a:rPr>
              <a:t>Махди</a:t>
            </a:r>
            <a:r>
              <a:rPr lang="ru-RU" sz="2900" b="1" dirty="0" smtClean="0">
                <a:latin typeface="Century Gothic" pitchFamily="34" charset="0"/>
              </a:rPr>
              <a:t>, по буддизму – это </a:t>
            </a:r>
            <a:r>
              <a:rPr lang="ru-RU" sz="2900" b="1" dirty="0" err="1" smtClean="0">
                <a:latin typeface="Century Gothic" pitchFamily="34" charset="0"/>
              </a:rPr>
              <a:t>Майтрейя</a:t>
            </a:r>
            <a:r>
              <a:rPr lang="ru-RU" sz="2900" b="1" dirty="0" smtClean="0">
                <a:latin typeface="Century Gothic" pitchFamily="34" charset="0"/>
              </a:rPr>
              <a:t>, по христианству – это второе пришествие Христа, то есть человек, который ведет новую эпоху собою. </a:t>
            </a:r>
            <a:endParaRPr lang="ru-RU" sz="2900" b="1" dirty="0" smtClean="0">
              <a:latin typeface="Century Gothic" pitchFamily="34" charset="0"/>
            </a:endParaRPr>
          </a:p>
          <a:p>
            <a:pPr algn="just">
              <a:buNone/>
            </a:pPr>
            <a:r>
              <a:rPr lang="ru-RU" sz="2900" i="1" dirty="0" smtClean="0"/>
              <a:t>18 Синтез, 17-18 октября 2009, </a:t>
            </a:r>
            <a:r>
              <a:rPr lang="ru-RU" sz="2900" i="1" dirty="0" smtClean="0"/>
              <a:t>Астана</a:t>
            </a:r>
          </a:p>
          <a:p>
            <a:pPr algn="just">
              <a:buNone/>
            </a:pPr>
            <a:endParaRPr lang="ru-RU" sz="2900" b="1" dirty="0" smtClean="0"/>
          </a:p>
          <a:p>
            <a:pPr algn="just">
              <a:buFont typeface="Wingdings" pitchFamily="2" charset="2"/>
              <a:buChar char="q"/>
            </a:pPr>
            <a:r>
              <a:rPr lang="ru-RU" sz="2900" b="1" dirty="0" smtClean="0">
                <a:latin typeface="Century Gothic" pitchFamily="34" charset="0"/>
              </a:rPr>
              <a:t>Имам </a:t>
            </a:r>
            <a:r>
              <a:rPr lang="ru-RU" sz="2900" b="1" dirty="0" err="1" smtClean="0">
                <a:latin typeface="Century Gothic" pitchFamily="34" charset="0"/>
              </a:rPr>
              <a:t>Махди</a:t>
            </a:r>
            <a:r>
              <a:rPr lang="ru-RU" sz="2900" b="1" dirty="0" smtClean="0">
                <a:latin typeface="Century Gothic" pitchFamily="34" charset="0"/>
              </a:rPr>
              <a:t> – это Совершенное Сердце, оно действует не только внутри, оно раскрыто наружу Образом Отца. Будда 6 расы будет развертывать полноту Совершенного Сердца в реализации Образа Отца</a:t>
            </a:r>
            <a:r>
              <a:rPr lang="ru-RU" sz="2900" b="1" dirty="0" smtClean="0">
                <a:latin typeface="Century Gothic" pitchFamily="34" charset="0"/>
              </a:rPr>
              <a:t>. </a:t>
            </a:r>
            <a:r>
              <a:rPr lang="ru-RU" sz="2900" b="1" dirty="0" smtClean="0">
                <a:latin typeface="Century Gothic" pitchFamily="34" charset="0"/>
              </a:rPr>
              <a:t>Другими словами, просветлиться должен не только телом, как в 5 расе, но еще и Образом Отца. Образ Отца должен насытиться светом. Образ от Матери, Мать энергией занимается, выше энергии Свет – Сын. Значит, полнота реализации Будды заключается в том, чтобы он насытил Образ Отца полнотой света и развернул его, находясь на </a:t>
            </a:r>
            <a:r>
              <a:rPr lang="ru-RU" sz="2900" b="1" dirty="0" err="1" smtClean="0">
                <a:latin typeface="Century Gothic" pitchFamily="34" charset="0"/>
              </a:rPr>
              <a:t>аматическом</a:t>
            </a:r>
            <a:r>
              <a:rPr lang="ru-RU" sz="2900" b="1" dirty="0" smtClean="0">
                <a:latin typeface="Century Gothic" pitchFamily="34" charset="0"/>
              </a:rPr>
              <a:t> </a:t>
            </a:r>
            <a:r>
              <a:rPr lang="ru-RU" sz="2900" b="1" dirty="0" smtClean="0">
                <a:latin typeface="Century Gothic" pitchFamily="34" charset="0"/>
              </a:rPr>
              <a:t>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плане. </a:t>
            </a:r>
          </a:p>
          <a:p>
            <a:pPr algn="just">
              <a:buNone/>
            </a:pPr>
            <a:r>
              <a:rPr lang="ru-RU" i="1" dirty="0" smtClean="0"/>
              <a:t>16 </a:t>
            </a:r>
            <a:r>
              <a:rPr lang="ru-RU" i="1" dirty="0" smtClean="0"/>
              <a:t>Синтез 2004. Самара</a:t>
            </a:r>
            <a:endParaRPr lang="ru-RU" dirty="0" smtClean="0"/>
          </a:p>
          <a:p>
            <a:pPr algn="just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 dirty="0" smtClean="0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 dirty="0" smtClean="0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 dirty="0" smtClean="0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1897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/>
            </a:r>
            <a:br>
              <a:rPr lang="ru-RU" sz="3600" b="1" dirty="0" smtClean="0">
                <a:latin typeface="Century Gothic" pitchFamily="34" charset="0"/>
              </a:rPr>
            </a:br>
            <a:r>
              <a:rPr lang="ru-RU" sz="3600" b="1" dirty="0" smtClean="0">
                <a:latin typeface="Century Gothic" pitchFamily="34" charset="0"/>
              </a:rPr>
              <a:t>Праздник </a:t>
            </a:r>
            <a:r>
              <a:rPr lang="ru-RU" sz="3600" b="1" dirty="0" smtClean="0">
                <a:latin typeface="Century Gothic" pitchFamily="34" charset="0"/>
              </a:rPr>
              <a:t>Абсолютного </a:t>
            </a:r>
            <a:r>
              <a:rPr lang="ru-RU" sz="3600" b="1" dirty="0" err="1" smtClean="0">
                <a:latin typeface="Century Gothic" pitchFamily="34" charset="0"/>
              </a:rPr>
              <a:t>Майтрейи</a:t>
            </a:r>
            <a:r>
              <a:rPr lang="ru-RU" sz="3600" b="1" dirty="0" smtClean="0">
                <a:latin typeface="Century Gothic" pitchFamily="34" charset="0"/>
              </a:rPr>
              <a:t/>
            </a:r>
            <a:br>
              <a:rPr lang="ru-RU" sz="3600" b="1" dirty="0" smtClean="0">
                <a:latin typeface="Century Gothic" pitchFamily="34" charset="0"/>
              </a:rPr>
            </a:br>
            <a:endParaRPr lang="ru-RU" sz="36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643050"/>
            <a:ext cx="8572560" cy="464347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Когда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отрабатывает 3 «Я», их нужно синтезировать. А соединяются они Любовью – силой соединяющей.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Если у вас нет Любви, 3 «Я» между собою не </a:t>
            </a:r>
            <a:r>
              <a:rPr lang="ru-RU" b="1" dirty="0" smtClean="0">
                <a:latin typeface="Century Gothic" pitchFamily="34" charset="0"/>
              </a:rPr>
              <a:t>соединятся </a:t>
            </a:r>
            <a:r>
              <a:rPr lang="ru-RU" b="1" dirty="0" smtClean="0">
                <a:latin typeface="Century Gothic" pitchFamily="34" charset="0"/>
              </a:rPr>
              <a:t>и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не получится.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Это преодоление Троицы.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Это и преодоление трёх Частей: и Души, и Сердца, и Разума.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Жизнь Телом – это преодоление Троицы и жизнь принципами Метагалактики.</a:t>
            </a:r>
          </a:p>
          <a:p>
            <a:pPr algn="just">
              <a:buNone/>
            </a:pPr>
            <a:r>
              <a:rPr lang="ru-RU" sz="1600" dirty="0" smtClean="0"/>
              <a:t>Подразделение Теурга ИДИВО 179 Изначальности, Челны, 10-11.10.2015</a:t>
            </a:r>
          </a:p>
          <a:p>
            <a:pPr algn="just">
              <a:buNone/>
            </a:pPr>
            <a:endParaRPr lang="ru-RU" b="1" dirty="0" smtClean="0">
              <a:latin typeface="Century Gothic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МАЙТРЕЙЯ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857364"/>
            <a:ext cx="8143931" cy="42687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400" b="1" dirty="0" smtClean="0">
                <a:latin typeface="Century Gothic" pitchFamily="34" charset="0"/>
              </a:rPr>
              <a:t>В итоге принцип </a:t>
            </a:r>
            <a:r>
              <a:rPr lang="ru-RU" sz="3400" b="1" dirty="0" err="1" smtClean="0">
                <a:latin typeface="Century Gothic" pitchFamily="34" charset="0"/>
              </a:rPr>
              <a:t>Майтрейи</a:t>
            </a:r>
            <a:r>
              <a:rPr lang="ru-RU" sz="3400" b="1" dirty="0" smtClean="0">
                <a:latin typeface="Century Gothic" pitchFamily="34" charset="0"/>
              </a:rPr>
              <a:t> – это преодоление иллюзий трёх «Я» в воспитании 4-го «Я». </a:t>
            </a:r>
            <a:endParaRPr lang="ru-RU" sz="3400" b="1" dirty="0" smtClean="0">
              <a:latin typeface="Century Gothic" pitchFamily="34" charset="0"/>
            </a:endParaRPr>
          </a:p>
          <a:p>
            <a:pPr algn="just"/>
            <a:r>
              <a:rPr lang="ru-RU" sz="3400" b="1" dirty="0" smtClean="0">
                <a:latin typeface="Century Gothic" pitchFamily="34" charset="0"/>
              </a:rPr>
              <a:t>И </a:t>
            </a:r>
            <a:r>
              <a:rPr lang="ru-RU" sz="3400" b="1" dirty="0" err="1" smtClean="0">
                <a:latin typeface="Century Gothic" pitchFamily="34" charset="0"/>
              </a:rPr>
              <a:t>Головерсум</a:t>
            </a:r>
            <a:r>
              <a:rPr lang="ru-RU" sz="3400" b="1" dirty="0" smtClean="0">
                <a:latin typeface="Century Gothic" pitchFamily="34" charset="0"/>
              </a:rPr>
              <a:t>, </a:t>
            </a:r>
            <a:r>
              <a:rPr lang="ru-RU" sz="3400" b="1" dirty="0" err="1" smtClean="0">
                <a:latin typeface="Century Gothic" pitchFamily="34" charset="0"/>
              </a:rPr>
              <a:t>и</a:t>
            </a:r>
            <a:r>
              <a:rPr lang="ru-RU" sz="3400" b="1" dirty="0" smtClean="0">
                <a:latin typeface="Century Gothic" pitchFamily="34" charset="0"/>
              </a:rPr>
              <a:t> </a:t>
            </a:r>
            <a:r>
              <a:rPr lang="ru-RU" sz="3400" b="1" dirty="0" err="1" smtClean="0">
                <a:latin typeface="Century Gothic" pitchFamily="34" charset="0"/>
              </a:rPr>
              <a:t>Конфедеративность</a:t>
            </a:r>
            <a:r>
              <a:rPr lang="ru-RU" sz="3400" b="1" dirty="0" smtClean="0">
                <a:latin typeface="Century Gothic" pitchFamily="34" charset="0"/>
              </a:rPr>
              <a:t> – это преодоление Троицы иллюзий во вхождении в более высший принцип «Я» – «Я </a:t>
            </a:r>
            <a:r>
              <a:rPr lang="ru-RU" sz="3400" b="1" dirty="0" err="1" smtClean="0">
                <a:latin typeface="Century Gothic" pitchFamily="34" charset="0"/>
              </a:rPr>
              <a:t>синтезный</a:t>
            </a:r>
            <a:r>
              <a:rPr lang="ru-RU" sz="3400" b="1" dirty="0" smtClean="0">
                <a:latin typeface="Century Gothic" pitchFamily="34" charset="0"/>
              </a:rPr>
              <a:t>», который опирается на </a:t>
            </a:r>
            <a:r>
              <a:rPr lang="ru-RU" sz="3400" b="1" dirty="0" err="1" smtClean="0">
                <a:latin typeface="Century Gothic" pitchFamily="34" charset="0"/>
              </a:rPr>
              <a:t>Метагалактичность</a:t>
            </a:r>
            <a:r>
              <a:rPr lang="ru-RU" sz="3400" b="1" dirty="0" smtClean="0">
                <a:latin typeface="Century Gothic" pitchFamily="34" charset="0"/>
              </a:rPr>
              <a:t>, </a:t>
            </a:r>
            <a:r>
              <a:rPr lang="ru-RU" sz="3400" b="1" dirty="0" err="1" smtClean="0">
                <a:latin typeface="Century Gothic" pitchFamily="34" charset="0"/>
              </a:rPr>
              <a:t>Проявленность</a:t>
            </a:r>
            <a:r>
              <a:rPr lang="ru-RU" sz="3400" b="1" dirty="0" smtClean="0">
                <a:latin typeface="Century Gothic" pitchFamily="34" charset="0"/>
              </a:rPr>
              <a:t> и Изначальность. </a:t>
            </a:r>
            <a:endParaRPr lang="ru-RU" sz="3400" b="1" dirty="0" smtClean="0">
              <a:latin typeface="Century Gothic" pitchFamily="34" charset="0"/>
            </a:endParaRPr>
          </a:p>
          <a:p>
            <a:pPr algn="just"/>
            <a:r>
              <a:rPr lang="ru-RU" sz="3400" b="1" dirty="0" smtClean="0">
                <a:latin typeface="Century Gothic" pitchFamily="34" charset="0"/>
              </a:rPr>
              <a:t>В </a:t>
            </a:r>
            <a:r>
              <a:rPr lang="ru-RU" sz="3400" b="1" dirty="0" smtClean="0">
                <a:latin typeface="Century Gothic" pitchFamily="34" charset="0"/>
              </a:rPr>
              <a:t>5-ой расе такое «Я» было только у Отца Небесного. Но всё, что было в прошлую эпоху у Отца, отдаётся нам.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Подразделение </a:t>
            </a:r>
            <a:r>
              <a:rPr lang="ru-RU" sz="2100" dirty="0" smtClean="0"/>
              <a:t>Теурга ИДИВО 179 Изначальности, Челны, 10-11.10.2015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>Принцип </a:t>
            </a:r>
            <a:r>
              <a:rPr lang="ru-RU" sz="3600" b="1" dirty="0" err="1" smtClean="0">
                <a:latin typeface="Century Gothic" pitchFamily="34" charset="0"/>
              </a:rPr>
              <a:t>Майтрейи</a:t>
            </a:r>
            <a:r>
              <a:rPr lang="ru-RU" sz="3600" b="1" dirty="0" smtClean="0">
                <a:latin typeface="Century Gothic" pitchFamily="34" charset="0"/>
              </a:rPr>
              <a:t> – воспитание </a:t>
            </a:r>
            <a:r>
              <a:rPr lang="ru-RU" sz="3600" b="1" dirty="0" smtClean="0">
                <a:latin typeface="Century Gothic" pitchFamily="34" charset="0"/>
              </a:rPr>
              <a:t>4-го «Я</a:t>
            </a:r>
            <a:r>
              <a:rPr lang="ru-RU" sz="3600" b="1" dirty="0" smtClean="0">
                <a:latin typeface="Century Gothic" pitchFamily="34" charset="0"/>
              </a:rPr>
              <a:t>» - </a:t>
            </a:r>
            <a:r>
              <a:rPr lang="ru-RU" sz="3600" b="1" dirty="0" smtClean="0">
                <a:latin typeface="Century Gothic" pitchFamily="34" charset="0"/>
              </a:rPr>
              <a:t>«Я </a:t>
            </a:r>
            <a:r>
              <a:rPr lang="ru-RU" sz="3600" b="1" dirty="0" err="1" smtClean="0">
                <a:latin typeface="Century Gothic" pitchFamily="34" charset="0"/>
              </a:rPr>
              <a:t>синтезный</a:t>
            </a:r>
            <a:r>
              <a:rPr lang="ru-RU" sz="3600" b="1" dirty="0" smtClean="0">
                <a:latin typeface="Century Gothic" pitchFamily="34" charset="0"/>
              </a:rPr>
              <a:t>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429683" cy="47149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Праздник </a:t>
            </a:r>
            <a:r>
              <a:rPr lang="ru-RU" b="1" dirty="0" smtClean="0">
                <a:latin typeface="Century Gothic" pitchFamily="34" charset="0"/>
              </a:rPr>
              <a:t>Абсолютного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 существует, когда Абсолют, а Абсолют – это тотальность жизни, это тотальность огня, духа, света и энергии жизни в самом простом варианте, перешла из законов пятой расы к </a:t>
            </a:r>
            <a:r>
              <a:rPr lang="ru-RU" b="1" dirty="0" err="1" smtClean="0">
                <a:latin typeface="Century Gothic" pitchFamily="34" charset="0"/>
              </a:rPr>
              <a:t>Майтрейе</a:t>
            </a:r>
            <a:r>
              <a:rPr lang="ru-RU" b="1" dirty="0" smtClean="0">
                <a:latin typeface="Century Gothic" pitchFamily="34" charset="0"/>
              </a:rPr>
              <a:t>, который ведёт человечество новой эпохой.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Праздник </a:t>
            </a:r>
            <a:r>
              <a:rPr lang="ru-RU" b="1" dirty="0" smtClean="0">
                <a:latin typeface="Century Gothic" pitchFamily="34" charset="0"/>
              </a:rPr>
              <a:t>Абсолютного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b="1" dirty="0" smtClean="0">
                <a:latin typeface="Century Gothic" pitchFamily="34" charset="0"/>
              </a:rPr>
              <a:t>– это праздник восхождения человека и человечества новой эпохой, новыми абсолютными законами существования. Если взять научный язык – новыми константами существования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Вот Абсолютный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устанавливает новый абсолютный минимум констант и максимум констант, какие законы управляют новой эпохой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18 </a:t>
            </a:r>
            <a:r>
              <a:rPr lang="ru-RU" i="1" dirty="0" smtClean="0"/>
              <a:t>Синтез, 17-18 октября 2009, Астана</a:t>
            </a:r>
            <a:endParaRPr lang="ru-RU" b="1" dirty="0" smtClean="0"/>
          </a:p>
          <a:p>
            <a:pPr algn="just"/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Century Gothic" pitchFamily="34" charset="0"/>
              </a:rPr>
              <a:t>Праздник </a:t>
            </a:r>
            <a:r>
              <a:rPr lang="ru-RU" b="1" dirty="0" smtClean="0">
                <a:latin typeface="Century Gothic" pitchFamily="34" charset="0"/>
              </a:rPr>
              <a:t>Абсолютного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3" y="1500174"/>
            <a:ext cx="8501122" cy="50006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И входя в этот праздник, вы складываете новый путь, идя за </a:t>
            </a:r>
            <a:r>
              <a:rPr lang="ru-RU" b="1" dirty="0" err="1" smtClean="0">
                <a:latin typeface="Century Gothic" pitchFamily="34" charset="0"/>
              </a:rPr>
              <a:t>Майтрейей</a:t>
            </a:r>
            <a:r>
              <a:rPr lang="ru-RU" b="1" dirty="0" smtClean="0">
                <a:latin typeface="Century Gothic" pitchFamily="34" charset="0"/>
              </a:rPr>
              <a:t> </a:t>
            </a:r>
            <a:r>
              <a:rPr lang="ru-RU" b="1" dirty="0" smtClean="0">
                <a:latin typeface="Century Gothic" pitchFamily="34" charset="0"/>
              </a:rPr>
              <a:t>и </a:t>
            </a:r>
            <a:r>
              <a:rPr lang="ru-RU" b="1" dirty="0" smtClean="0">
                <a:latin typeface="Century Gothic" pitchFamily="34" charset="0"/>
              </a:rPr>
              <a:t>одновременно входите во все константы, то есть, </a:t>
            </a:r>
            <a:r>
              <a:rPr lang="ru-RU" b="1" dirty="0" smtClean="0">
                <a:latin typeface="Century Gothic" pitchFamily="34" charset="0"/>
              </a:rPr>
              <a:t>безусловные </a:t>
            </a:r>
            <a:r>
              <a:rPr lang="ru-RU" b="1" dirty="0" smtClean="0">
                <a:latin typeface="Century Gothic" pitchFamily="34" charset="0"/>
              </a:rPr>
              <a:t>законы, </a:t>
            </a:r>
            <a:r>
              <a:rPr lang="ru-RU" b="1" dirty="0" smtClean="0">
                <a:latin typeface="Century Gothic" pitchFamily="34" charset="0"/>
              </a:rPr>
              <a:t>в </a:t>
            </a:r>
            <a:r>
              <a:rPr lang="ru-RU" b="1" dirty="0" smtClean="0">
                <a:latin typeface="Century Gothic" pitchFamily="34" charset="0"/>
              </a:rPr>
              <a:t>те законы, которые нельзя будет изменить всю эпоху. Эти безусловные законы называются абсолютными.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Абсолютность – это то, что изначально задано и неизменно.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Когда вы стяжаете Абсолютный Огонь, вы стяжаете Огонь Жизни. В каждой капле Абсолютного Огня записаны все новые константы. И когда вы выходите на праздник Абсолютного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, у вас активируется весь ваш Абсолютный Огонь, и вы смотрите, как применить себя по-новому новой эпохой.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18 </a:t>
            </a:r>
            <a:r>
              <a:rPr lang="ru-RU" i="1" dirty="0" smtClean="0"/>
              <a:t>Синтез, 17-18 октября 2009, Астана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entury Gothic" pitchFamily="34" charset="0"/>
              </a:rPr>
              <a:t>Праздник Абсолютного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endParaRPr lang="ru-RU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86807" cy="4643470"/>
          </a:xfrm>
        </p:spPr>
        <p:txBody>
          <a:bodyPr/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Пока мы не стяжали физику Универсума, мы могли знать только </a:t>
            </a:r>
            <a:r>
              <a:rPr lang="ru-RU" b="1" dirty="0" err="1" smtClean="0">
                <a:latin typeface="Century Gothic" pitchFamily="34" charset="0"/>
              </a:rPr>
              <a:t>Майтрейю</a:t>
            </a:r>
            <a:r>
              <a:rPr lang="ru-RU" b="1" dirty="0" smtClean="0">
                <a:latin typeface="Century Gothic" pitchFamily="34" charset="0"/>
              </a:rPr>
              <a:t> Метагалактики. Стяжав физику Универсума, нас начинает вести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, который ведет новую эпоху еще в синтезе Универсума, Метагалактики и Планеты.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Абсолютный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r>
              <a:rPr lang="ru-RU" b="1" dirty="0" smtClean="0">
                <a:latin typeface="Century Gothic" pitchFamily="34" charset="0"/>
              </a:rPr>
              <a:t> – это тот, кто абсолютно выше всех </a:t>
            </a:r>
            <a:r>
              <a:rPr lang="ru-RU" b="1" dirty="0" err="1" smtClean="0">
                <a:latin typeface="Century Gothic" pitchFamily="34" charset="0"/>
              </a:rPr>
              <a:t>Майтрей</a:t>
            </a:r>
            <a:r>
              <a:rPr lang="ru-RU" b="1" dirty="0" smtClean="0">
                <a:latin typeface="Century Gothic" pitchFamily="34" charset="0"/>
              </a:rPr>
              <a:t> и ведет новые явления жизни собой, насыщая их.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18 Синтез, 17-18 октября 2009, Астана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Абсолютный </a:t>
            </a:r>
            <a:r>
              <a:rPr lang="ru-RU" b="1" dirty="0" err="1" smtClean="0">
                <a:latin typeface="Century Gothic" pitchFamily="34" charset="0"/>
              </a:rPr>
              <a:t>Майтрейя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3" y="1571612"/>
            <a:ext cx="8715436" cy="455455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Третий путь, новый путь Новой Эпохи – это то, чем мы с вами идём в массовости своей –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 Восхождение Духом или Путь горения и </a:t>
            </a:r>
            <a:r>
              <a:rPr lang="ru-RU" b="1" dirty="0" err="1" smtClean="0">
                <a:latin typeface="Century Gothic" pitchFamily="34" charset="0"/>
              </a:rPr>
              <a:t>возжигания</a:t>
            </a:r>
            <a:r>
              <a:rPr lang="ru-RU" b="1" dirty="0" smtClean="0">
                <a:latin typeface="Century Gothic" pitchFamily="34" charset="0"/>
              </a:rPr>
              <a:t>. Он известен чуть в мусульманстве через Имама </a:t>
            </a:r>
            <a:r>
              <a:rPr lang="ru-RU" b="1" dirty="0" err="1" smtClean="0">
                <a:latin typeface="Century Gothic" pitchFamily="34" charset="0"/>
              </a:rPr>
              <a:t>Махди</a:t>
            </a:r>
            <a:r>
              <a:rPr lang="ru-RU" b="1" dirty="0" smtClean="0">
                <a:latin typeface="Century Gothic" pitchFamily="34" charset="0"/>
              </a:rPr>
              <a:t>: «И праведник войдёт в Огонь и станет пред Аллахом», или перед Отцом. И мы с вами возжигаемся всем накопленным Огнём и выходим в этом Огне к Отцу, т.е. мы, горя накопленным Огнём, становимся перед Отцом. Исполняем завет Имама </a:t>
            </a:r>
            <a:r>
              <a:rPr lang="ru-RU" b="1" dirty="0" err="1" smtClean="0">
                <a:latin typeface="Century Gothic" pitchFamily="34" charset="0"/>
              </a:rPr>
              <a:t>Махди</a:t>
            </a:r>
            <a:r>
              <a:rPr lang="ru-RU" b="1" dirty="0" smtClean="0">
                <a:latin typeface="Century Gothic" pitchFamily="34" charset="0"/>
              </a:rPr>
              <a:t>, данный Мухаммедом, или исполняем завет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 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В буддизме Имама </a:t>
            </a:r>
            <a:r>
              <a:rPr lang="ru-RU" b="1" dirty="0" err="1" smtClean="0">
                <a:latin typeface="Century Gothic" pitchFamily="34" charset="0"/>
              </a:rPr>
              <a:t>Махди</a:t>
            </a:r>
            <a:r>
              <a:rPr lang="ru-RU" b="1" dirty="0" smtClean="0">
                <a:latin typeface="Century Gothic" pitchFamily="34" charset="0"/>
              </a:rPr>
              <a:t> называли </a:t>
            </a:r>
            <a:r>
              <a:rPr lang="ru-RU" b="1" dirty="0" err="1" smtClean="0">
                <a:latin typeface="Century Gothic" pitchFamily="34" charset="0"/>
              </a:rPr>
              <a:t>Майтрейей</a:t>
            </a:r>
            <a:r>
              <a:rPr lang="ru-RU" b="1" dirty="0" smtClean="0">
                <a:latin typeface="Century Gothic" pitchFamily="34" charset="0"/>
              </a:rPr>
              <a:t>, и нам указали называть этот путь –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 Поэтому, как только в любой практике мы возжигаемся и в Огне выходим к Отцу или к Владыке, мы идём путём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 И третий путь – это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 </a:t>
            </a:r>
          </a:p>
          <a:p>
            <a:pPr>
              <a:buNone/>
            </a:pPr>
            <a:r>
              <a:rPr lang="ru-RU" i="1" dirty="0" smtClean="0"/>
              <a:t>25 </a:t>
            </a:r>
            <a:r>
              <a:rPr lang="ru-RU" i="1" dirty="0" smtClean="0"/>
              <a:t>Синтез Огня, февраль 2012, Крым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428736"/>
            <a:ext cx="8572559" cy="49292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У Имама </a:t>
            </a:r>
            <a:r>
              <a:rPr lang="ru-RU" b="1" dirty="0" err="1" smtClean="0">
                <a:latin typeface="Century Gothic" pitchFamily="34" charset="0"/>
              </a:rPr>
              <a:t>Махди</a:t>
            </a:r>
            <a:r>
              <a:rPr lang="ru-RU" b="1" dirty="0" smtClean="0">
                <a:latin typeface="Century Gothic" pitchFamily="34" charset="0"/>
              </a:rPr>
              <a:t> была ещё одна маленькая зацепочка: чтобы гореть Огнём, он </a:t>
            </a:r>
            <a:r>
              <a:rPr lang="ru-RU" b="1" dirty="0" smtClean="0">
                <a:latin typeface="Century Gothic" pitchFamily="34" charset="0"/>
              </a:rPr>
              <a:t>был, </a:t>
            </a:r>
            <a:r>
              <a:rPr lang="ru-RU" b="1" dirty="0" smtClean="0">
                <a:latin typeface="Century Gothic" pitchFamily="34" charset="0"/>
              </a:rPr>
              <a:t>– наш с вами путь – Совершенным Сердцем, так написано. А Совершенным Сердцем, самое простое – это не Сердце внутри тебя, а Сердце, открытое вокруг тебя.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А теперь представьте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, когда мы ищем вокруг нас в Доме, Изначальном Доме каждого жизнь 32‑мя частями. Вот представьте: христианство все века, тысячу лет – искало путь Души вокруг нас. Мусульманство все века – искало путь Сердца. Всего 2 варианта. А мы должны вокруг нас сложить путь 32‑х </a:t>
            </a:r>
            <a:r>
              <a:rPr lang="ru-RU" b="1" dirty="0" smtClean="0">
                <a:latin typeface="Century Gothic" pitchFamily="34" charset="0"/>
              </a:rPr>
              <a:t>частей.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Вот нам теперь надо уметь гореть, уметь выходить к Владыкам и к Отцу и общаться с ними – это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, Имама </a:t>
            </a:r>
            <a:r>
              <a:rPr lang="ru-RU" b="1" dirty="0" err="1" smtClean="0">
                <a:latin typeface="Century Gothic" pitchFamily="34" charset="0"/>
              </a:rPr>
              <a:t>Махди</a:t>
            </a:r>
            <a:r>
              <a:rPr lang="ru-RU" b="1" dirty="0" smtClean="0">
                <a:latin typeface="Century Gothic" pitchFamily="34" charset="0"/>
              </a:rPr>
              <a:t> – и вокруг жить 32‑мя или 16‑ю частями в Доме своём, и тогда по подобию ты попадаешь в Дом Отца –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25 </a:t>
            </a:r>
            <a:r>
              <a:rPr lang="ru-RU" i="1" dirty="0" smtClean="0"/>
              <a:t>Синтез Огня, февраль 2012, Крым</a:t>
            </a:r>
            <a:endParaRPr lang="ru-RU" dirty="0" smtClean="0"/>
          </a:p>
          <a:p>
            <a:pPr algn="just"/>
            <a:endParaRPr lang="ru-RU" b="1" dirty="0" smtClean="0">
              <a:latin typeface="Century Gothic" pitchFamily="34" charset="0"/>
            </a:endParaRPr>
          </a:p>
          <a:p>
            <a:pPr algn="just"/>
            <a:endParaRPr lang="ru-RU" b="1" dirty="0" smtClean="0">
              <a:latin typeface="Century Gothic" pitchFamily="34" charset="0"/>
            </a:endParaRPr>
          </a:p>
          <a:p>
            <a:pPr algn="just"/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71612"/>
            <a:ext cx="8215369" cy="48577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В </a:t>
            </a:r>
            <a:r>
              <a:rPr lang="ru-RU" b="1" dirty="0" smtClean="0">
                <a:latin typeface="Century Gothic" pitchFamily="34" charset="0"/>
              </a:rPr>
              <a:t>синтезе восьми сердец рождался Столп Человека Совершенного </a:t>
            </a:r>
            <a:r>
              <a:rPr lang="ru-RU" b="1" dirty="0" smtClean="0">
                <a:latin typeface="Century Gothic" pitchFamily="34" charset="0"/>
              </a:rPr>
              <a:t>Сердца, </a:t>
            </a:r>
            <a:r>
              <a:rPr lang="ru-RU" b="1" dirty="0" smtClean="0">
                <a:latin typeface="Century Gothic" pitchFamily="34" charset="0"/>
              </a:rPr>
              <a:t>то есть человека, стоящего Сердцем в пламени, если взять и продолжить это: «И как праведник, могущий встать пред Отцом!» </a:t>
            </a:r>
            <a:r>
              <a:rPr lang="ru-RU" b="1" dirty="0" smtClean="0">
                <a:latin typeface="Century Gothic" pitchFamily="34" charset="0"/>
              </a:rPr>
              <a:t>– праведник </a:t>
            </a:r>
            <a:r>
              <a:rPr lang="ru-RU" b="1" dirty="0" smtClean="0">
                <a:latin typeface="Century Gothic" pitchFamily="34" charset="0"/>
              </a:rPr>
              <a:t>входит в огонь и становится пред Отцом (чем?) Пламенем Сердца на первом этапе и Огнём Столпа – на втором, а на третьем начинает являть Отца собою. Это знаменитый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Когда Пламенем в синтезе восьми сердец твоё физическое тело перекалилось, переплавилось </a:t>
            </a:r>
            <a:r>
              <a:rPr lang="ru-RU" b="1" dirty="0" smtClean="0">
                <a:latin typeface="Century Gothic" pitchFamily="34" charset="0"/>
              </a:rPr>
              <a:t>даже, твоё </a:t>
            </a:r>
            <a:r>
              <a:rPr lang="ru-RU" b="1" dirty="0" smtClean="0">
                <a:latin typeface="Century Gothic" pitchFamily="34" charset="0"/>
              </a:rPr>
              <a:t>тело должно заполниться огнём </a:t>
            </a:r>
            <a:r>
              <a:rPr lang="ru-RU" b="1" dirty="0" smtClean="0">
                <a:latin typeface="Century Gothic" pitchFamily="34" charset="0"/>
              </a:rPr>
              <a:t>Отца, в </a:t>
            </a:r>
            <a:r>
              <a:rPr lang="ru-RU" b="1" dirty="0" smtClean="0">
                <a:latin typeface="Century Gothic" pitchFamily="34" charset="0"/>
              </a:rPr>
              <a:t>шестой расе – это Абсолютный Огонь, когда тело </a:t>
            </a:r>
            <a:r>
              <a:rPr lang="ru-RU" b="1" dirty="0" err="1" smtClean="0">
                <a:latin typeface="Century Gothic" pitchFamily="34" charset="0"/>
              </a:rPr>
              <a:t>прокаляется</a:t>
            </a:r>
            <a:r>
              <a:rPr lang="ru-RU" b="1" dirty="0" smtClean="0">
                <a:latin typeface="Century Gothic" pitchFamily="34" charset="0"/>
              </a:rPr>
              <a:t> огнём, входит в </a:t>
            </a:r>
            <a:r>
              <a:rPr lang="ru-RU" b="1" dirty="0" err="1" smtClean="0">
                <a:latin typeface="Century Gothic" pitchFamily="34" charset="0"/>
              </a:rPr>
              <a:t>столпность</a:t>
            </a:r>
            <a:r>
              <a:rPr lang="ru-RU" b="1" dirty="0" smtClean="0">
                <a:latin typeface="Century Gothic" pitchFamily="34" charset="0"/>
              </a:rPr>
              <a:t>, и </a:t>
            </a:r>
            <a:r>
              <a:rPr lang="ru-RU" sz="2900" b="1" dirty="0" smtClean="0">
                <a:latin typeface="Century Gothic" pitchFamily="34" charset="0"/>
              </a:rPr>
              <a:t>третий путь, третий этап – оно становится пред Отцом физически и являет Отца собою</a:t>
            </a:r>
            <a:r>
              <a:rPr lang="ru-RU" sz="2900" b="1" dirty="0" smtClean="0">
                <a:latin typeface="Century Gothic" pitchFamily="34" charset="0"/>
              </a:rPr>
              <a:t>.</a:t>
            </a:r>
          </a:p>
          <a:p>
            <a:pPr algn="just"/>
            <a:r>
              <a:rPr lang="ru-RU" b="1" dirty="0" smtClean="0">
                <a:latin typeface="Century Gothic" pitchFamily="34" charset="0"/>
              </a:rPr>
              <a:t>От </a:t>
            </a:r>
            <a:r>
              <a:rPr lang="ru-RU" b="1" dirty="0" smtClean="0">
                <a:latin typeface="Century Gothic" pitchFamily="34" charset="0"/>
              </a:rPr>
              <a:t>Отца идут эманации по всей Метагалактике. Значит, чем ближе к телу Отца, тем концентрированнее эманации, которые должны добежать до границ всей Метагалактики. В итоге, становясь рядом с Отцом, ты попадаешь в самую высокую концентрацию выражения Отца собою, чем мы и занимаемся на Синтезе через практику Столпа</a:t>
            </a:r>
            <a:r>
              <a:rPr lang="ru-RU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ru-RU" sz="2100" i="1" dirty="0" smtClean="0"/>
              <a:t>7 Синтез «Абсолютный Магнит ИДИВО», март 2014, Харьков </a:t>
            </a:r>
            <a:endParaRPr lang="ru-RU" sz="21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Century Gothic" pitchFamily="34" charset="0"/>
              </a:rPr>
              <a:t>Праведник </a:t>
            </a:r>
            <a:r>
              <a:rPr lang="ru-RU" sz="3600" b="1" dirty="0" smtClean="0">
                <a:latin typeface="Century Gothic" pitchFamily="34" charset="0"/>
              </a:rPr>
              <a:t>входит в огонь и становится пред Отцом</a:t>
            </a:r>
            <a:endParaRPr lang="ru-RU" sz="3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7" cy="4554551"/>
          </a:xfrm>
        </p:spPr>
        <p:txBody>
          <a:bodyPr/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Но чтобы стать </a:t>
            </a:r>
            <a:r>
              <a:rPr lang="ru-RU" b="1" dirty="0" err="1" smtClean="0">
                <a:latin typeface="Century Gothic" pitchFamily="34" charset="0"/>
              </a:rPr>
              <a:t>Майтрейей</a:t>
            </a:r>
            <a:r>
              <a:rPr lang="ru-RU" b="1" dirty="0" smtClean="0">
                <a:latin typeface="Century Gothic" pitchFamily="34" charset="0"/>
              </a:rPr>
              <a:t>, ты должен вначале стать Буддой – не теоретически, реально – прожить просветление. Прожить опытом!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Потом </a:t>
            </a:r>
            <a:r>
              <a:rPr lang="ru-RU" b="1" dirty="0" smtClean="0">
                <a:latin typeface="Century Gothic" pitchFamily="34" charset="0"/>
              </a:rPr>
              <a:t>стать Христом, прожить преображение своё. Прожить!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Всё</a:t>
            </a:r>
            <a:r>
              <a:rPr lang="ru-RU" b="1" dirty="0" smtClean="0">
                <a:latin typeface="Century Gothic" pitchFamily="34" charset="0"/>
              </a:rPr>
              <a:t>, что мы делаем на Синтезе – это элементы преображения. </a:t>
            </a:r>
            <a:endParaRPr lang="ru-RU" b="1" dirty="0" smtClean="0">
              <a:latin typeface="Century Gothic" pitchFamily="34" charset="0"/>
            </a:endParaRPr>
          </a:p>
          <a:p>
            <a:pPr algn="just">
              <a:buNone/>
            </a:pPr>
            <a:r>
              <a:rPr lang="ru-RU" i="1" dirty="0" smtClean="0">
                <a:latin typeface="Century Gothic" pitchFamily="34" charset="0"/>
              </a:rPr>
              <a:t>25 </a:t>
            </a:r>
            <a:r>
              <a:rPr lang="ru-RU" i="1" dirty="0" smtClean="0">
                <a:latin typeface="Century Gothic" pitchFamily="34" charset="0"/>
              </a:rPr>
              <a:t>Синтез Огня, февраль 2012, Крым</a:t>
            </a:r>
            <a:endParaRPr lang="ru-RU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Найди сам, приди сам, дойди сам –  вот 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r>
              <a:rPr lang="ru-RU" dirty="0" smtClean="0">
                <a:latin typeface="Century Gothic" pitchFamily="34" charset="0"/>
              </a:rPr>
              <a:t>. </a:t>
            </a:r>
            <a:endParaRPr lang="ru-RU" dirty="0" smtClean="0">
              <a:latin typeface="Century Gothic" pitchFamily="34" charset="0"/>
            </a:endParaRPr>
          </a:p>
          <a:p>
            <a:pPr algn="just">
              <a:buNone/>
            </a:pPr>
            <a:r>
              <a:rPr lang="ru-RU" i="1" dirty="0" smtClean="0">
                <a:latin typeface="Century Gothic" pitchFamily="34" charset="0"/>
              </a:rPr>
              <a:t>16 Синтез 2004. Самара</a:t>
            </a:r>
            <a:endParaRPr lang="ru-RU" dirty="0" smtClean="0">
              <a:latin typeface="Century Gothic" pitchFamily="34" charset="0"/>
            </a:endParaRPr>
          </a:p>
          <a:p>
            <a:pPr algn="just">
              <a:buNone/>
            </a:pPr>
            <a:endParaRPr lang="ru-RU" b="1" dirty="0">
              <a:latin typeface="Century Gothic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entury Gothic" pitchFamily="34" charset="0"/>
              </a:rPr>
              <a:t>Путь </a:t>
            </a:r>
            <a:r>
              <a:rPr lang="ru-RU" b="1" dirty="0" err="1" smtClean="0">
                <a:latin typeface="Century Gothic" pitchFamily="34" charset="0"/>
              </a:rPr>
              <a:t>Майтрейи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323</TotalTime>
  <Words>2417</Words>
  <Application>Microsoft Office PowerPoint</Application>
  <PresentationFormat>Экран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 ЯВЛЕНИЕ МАЙТРЕЙИ 17.10.2000г.</vt:lpstr>
      <vt:lpstr> Праздник Абсолютного Майтрейи </vt:lpstr>
      <vt:lpstr>  Праздник Абсолютного Майтрейи   </vt:lpstr>
      <vt:lpstr>Праздник Абсолютного Майтрейи</vt:lpstr>
      <vt:lpstr>Абсолютный Майтрейя</vt:lpstr>
      <vt:lpstr>Путь Майтрейи</vt:lpstr>
      <vt:lpstr>Путь Майтрейи</vt:lpstr>
      <vt:lpstr>Праведник входит в огонь и становится пред Отцом</vt:lpstr>
      <vt:lpstr>Путь Майтрейи</vt:lpstr>
      <vt:lpstr>Восемь Совершенств Человека</vt:lpstr>
      <vt:lpstr>ЗАКОН МАЙТРЕЙИ</vt:lpstr>
      <vt:lpstr>Два ракурса Майтрейи</vt:lpstr>
      <vt:lpstr>Голограмму головного мозга в каждом из нас взращивал Владыка Майтрейя предыдущей эпохи</vt:lpstr>
      <vt:lpstr>МАЙТРЕЙЯ</vt:lpstr>
      <vt:lpstr>МАЙТРЕЙЯ Победить иллюзию трёх «я» в самом себе, чтобы стоять пред Отцом</vt:lpstr>
      <vt:lpstr>МАЙТРЕЙЯ</vt:lpstr>
      <vt:lpstr>МАЙТРЕЙЯ</vt:lpstr>
      <vt:lpstr>4-рица «Я»</vt:lpstr>
      <vt:lpstr>Преодоление трёх «Я»</vt:lpstr>
      <vt:lpstr>МАЙТРЕЙЯ</vt:lpstr>
      <vt:lpstr>Принцип Майтрейи – воспитание 4-го «Я» - «Я синтезный»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ЯВЛЕНИЕ МАЙТРЕЙИ 17.10.2000г.</dc:title>
  <dc:creator>1</dc:creator>
  <cp:lastModifiedBy>Сергей</cp:lastModifiedBy>
  <cp:revision>34</cp:revision>
  <dcterms:created xsi:type="dcterms:W3CDTF">2015-10-14T06:40:29Z</dcterms:created>
  <dcterms:modified xsi:type="dcterms:W3CDTF">2015-10-16T18:48:31Z</dcterms:modified>
</cp:coreProperties>
</file>